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sldIdLst>
    <p:sldId id="256" r:id="rId2"/>
    <p:sldId id="275" r:id="rId3"/>
    <p:sldId id="278" r:id="rId4"/>
    <p:sldId id="281" r:id="rId5"/>
    <p:sldId id="282" r:id="rId6"/>
    <p:sldId id="294" r:id="rId7"/>
    <p:sldId id="291" r:id="rId8"/>
    <p:sldId id="292" r:id="rId9"/>
    <p:sldId id="290" r:id="rId10"/>
    <p:sldId id="279" r:id="rId11"/>
    <p:sldId id="280" r:id="rId12"/>
    <p:sldId id="295" r:id="rId13"/>
    <p:sldId id="298" r:id="rId14"/>
    <p:sldId id="296" r:id="rId15"/>
    <p:sldId id="297" r:id="rId16"/>
    <p:sldId id="273" r:id="rId17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021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EB76-ECA0-46B8-ACFF-F321304BCE4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AD0C-381C-4D3D-90B3-05D27F4D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0964E-A407-4D7B-80B1-6DFD58A75CB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A7F4D2-9007-46B8-832B-67FC26AA26B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6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A566F3-4EBE-4C12-864D-6AD03D490F2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98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5DD5B-3DA1-4289-A697-6A9DA6AE5D6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1B76B0-13E7-471D-BFAF-92B422771B7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8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5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ACCC9-1922-46D4-966C-A0B194EBFDD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5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20A51-16FD-48E0-854D-5AEA5F9012F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265DD-56F2-496C-9C4D-5B3EE339CCE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6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4EA95-6D9E-4DA2-B76F-0AE9EC2459C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DH logo" title="Minnesota Department of Health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52400"/>
            <a:ext cx="1358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3F61-3C19-4B37-BE92-DBB7E30EBCE8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73F3CB82-655B-4343-86FF-231168584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7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271B-12BB-482F-ADF7-093C7862CFAE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6F3B54B3-CACD-4F4B-A475-99A78AAFE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79550" y="1981200"/>
            <a:ext cx="762635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1EAA-E5E1-47D2-9DD6-3E4739D45E76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9550" y="1981200"/>
            <a:ext cx="762635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035A-89FF-4370-AC5F-C2ADA612468C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391DF9BA-ADAC-4856-B3F9-350C2CF04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0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A1977-6373-4C31-9FBB-3458866271A4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29AC1F69-BAC8-46B6-A4C6-38C3938D7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5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9AF9-696B-4A41-8C03-C263F37B9F9A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4B9B38BF-5EFD-4498-A38D-6B59781EF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66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70D8-A228-4E6D-A2F3-D5C26FAF17AB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A7E91507-E305-46D1-BC71-46A5FE63D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innesota Legislature - Google Chrom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5561" r="35000" b="70663"/>
          <a:stretch/>
        </p:blipFill>
        <p:spPr>
          <a:xfrm>
            <a:off x="76200" y="85343"/>
            <a:ext cx="24231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7FCD-626B-4B2D-BB15-4EF7D8C3C6A0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153236F7-E01C-42A7-A8CD-B57866D0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innesota Department of Health logo" title="MDH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76200"/>
            <a:ext cx="8239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19050"/>
            <a:ext cx="990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32B1-A820-4B05-8438-B8BE01AF50DE}" type="datetimeFigureOut">
              <a:rPr lang="en-US"/>
              <a:pPr>
                <a:defRPr/>
              </a:pPr>
              <a:t>8/26/2014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9F30978C-937A-4995-8560-674A30D54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1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E5A2B20-7669-42B7-9574-6BB16271A5E7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C5EAD841-5E51-424E-85BF-01F872342E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choenbaum@state.mn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44595"/>
            <a:ext cx="7848600" cy="1927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MERC:</a:t>
            </a:r>
            <a:br>
              <a:rPr lang="en-US" dirty="0" smtClean="0"/>
            </a:br>
            <a:r>
              <a:rPr lang="en-US" sz="3100" dirty="0" smtClean="0"/>
              <a:t>medical education &amp; research costs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Minnesota’s Clinical training support Program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73680" y="4795520"/>
            <a:ext cx="6400800" cy="1752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r"/>
            <a:r>
              <a:rPr lang="en-US" sz="2000" dirty="0" smtClean="0"/>
              <a:t>Mark Schoenbaum</a:t>
            </a:r>
          </a:p>
          <a:p>
            <a:pPr algn="r"/>
            <a:r>
              <a:rPr lang="en-US" sz="2000" dirty="0" smtClean="0"/>
              <a:t>Minnesota Department of Health</a:t>
            </a:r>
            <a:endParaRPr lang="en-US" sz="2000" dirty="0"/>
          </a:p>
          <a:p>
            <a:pPr algn="r"/>
            <a:r>
              <a:rPr lang="en-US" sz="2000" dirty="0" smtClean="0"/>
              <a:t>August 25,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MERC Eligibility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620000" cy="5181600"/>
          </a:xfrm>
        </p:spPr>
        <p:txBody>
          <a:bodyPr/>
          <a:lstStyle/>
          <a:p>
            <a:endParaRPr lang="en-US" altLang="en-US" sz="2600" dirty="0" smtClean="0"/>
          </a:p>
          <a:p>
            <a:r>
              <a:rPr lang="en-US" altLang="en-US" sz="2600" dirty="0" smtClean="0"/>
              <a:t>Accredited clinical education programs for:</a:t>
            </a:r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Site must be </a:t>
            </a:r>
            <a:r>
              <a:rPr lang="en-US" altLang="en-US" sz="2800" dirty="0"/>
              <a:t>funded in part by patient care revenues and </a:t>
            </a:r>
            <a:r>
              <a:rPr lang="en-US" altLang="en-US" sz="2800" dirty="0" smtClean="0"/>
              <a:t>be </a:t>
            </a:r>
            <a:r>
              <a:rPr lang="en-US" altLang="en-US" sz="2800" dirty="0"/>
              <a:t>a Medicaid </a:t>
            </a:r>
            <a:r>
              <a:rPr lang="en-US" altLang="en-US" sz="2800" dirty="0" smtClean="0"/>
              <a:t>site </a:t>
            </a:r>
            <a:endParaRPr lang="en-US" altLang="en-US" sz="2800" dirty="0"/>
          </a:p>
          <a:p>
            <a:endParaRPr lang="en-US" altLang="en-US" sz="2600" dirty="0" smtClean="0"/>
          </a:p>
          <a:p>
            <a:endParaRPr lang="en-US" altLang="en-US" sz="2600" dirty="0" smtClean="0"/>
          </a:p>
          <a:p>
            <a:endParaRPr lang="en-US" altLang="en-US" sz="26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76973"/>
              </p:ext>
            </p:extLst>
          </p:nvPr>
        </p:nvGraphicFramePr>
        <p:xfrm>
          <a:off x="1752600" y="2743200"/>
          <a:ext cx="60960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6427">
                <a:tc>
                  <a:txBody>
                    <a:bodyPr/>
                    <a:lstStyle/>
                    <a:p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Physicians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Pharmacists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Dentists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Chiropractors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Advanced Practice</a:t>
                      </a:r>
                      <a:r>
                        <a:rPr lang="en-US" altLang="en-US" sz="1800" baseline="0" dirty="0" smtClean="0"/>
                        <a:t> </a:t>
                      </a:r>
                      <a:r>
                        <a:rPr lang="en-US" altLang="en-US" sz="1800" dirty="0" smtClean="0"/>
                        <a:t>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Physician Assistants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altLang="en-US" sz="1800" dirty="0" smtClean="0"/>
                        <a:t>Psychologists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Dental therapists and advanced dental therapists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Clinical social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Community paramedics</a:t>
                      </a:r>
                      <a:endParaRPr lang="en-US" dirty="0"/>
                    </a:p>
                  </a:txBody>
                  <a:tcPr/>
                </a:tc>
              </a:tr>
              <a:tr h="336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health workers</a:t>
                      </a:r>
                      <a:endParaRPr lang="en-US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of MERC Funds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620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Funds flow from MDH –&gt; Sponsoring Institution –&gt; Training Site</a:t>
            </a:r>
          </a:p>
          <a:p>
            <a:pPr>
              <a:lnSpc>
                <a:spcPct val="90000"/>
              </a:lnSpc>
            </a:pP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Funds must be spent on clinical training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Sites must report their expenses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64437" cy="10668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rgbClr val="242852"/>
                </a:solidFill>
              </a:rPr>
              <a:t>2014 MERC Distribution</a:t>
            </a:r>
            <a:r>
              <a:rPr lang="en-US" altLang="en-US" sz="3200" b="1" dirty="0">
                <a:solidFill>
                  <a:srgbClr val="242852"/>
                </a:solidFill>
              </a:rPr>
              <a:t/>
            </a:r>
            <a:br>
              <a:rPr lang="en-US" altLang="en-US" sz="3200" b="1" dirty="0">
                <a:solidFill>
                  <a:srgbClr val="242852"/>
                </a:solidFill>
              </a:rPr>
            </a:br>
            <a:endParaRPr lang="en-US" altLang="en-US" dirty="0" smtClean="0"/>
          </a:p>
        </p:txBody>
      </p:sp>
      <p:sp>
        <p:nvSpPr>
          <p:cNvPr id="24633" name="Text Box 575"/>
          <p:cNvSpPr txBox="1">
            <a:spLocks noChangeArrowheads="1"/>
          </p:cNvSpPr>
          <p:nvPr/>
        </p:nvSpPr>
        <p:spPr bwMode="auto">
          <a:xfrm>
            <a:off x="985837" y="1143000"/>
            <a:ext cx="69500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¬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369 </a:t>
            </a:r>
            <a:r>
              <a:rPr lang="en-US" altLang="en-US" sz="1400" dirty="0"/>
              <a:t>distinct sites </a:t>
            </a:r>
            <a:r>
              <a:rPr lang="en-US" altLang="en-US" sz="1400" dirty="0" smtClean="0"/>
              <a:t>received MERC funds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83.9% </a:t>
            </a:r>
            <a:r>
              <a:rPr lang="en-US" altLang="en-US" sz="1400" dirty="0"/>
              <a:t>of funding to </a:t>
            </a:r>
            <a:r>
              <a:rPr lang="en-US" altLang="en-US" sz="1400" dirty="0" smtClean="0"/>
              <a:t>hospitals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10.9% </a:t>
            </a:r>
            <a:r>
              <a:rPr lang="en-US" altLang="en-US" sz="1400" dirty="0"/>
              <a:t>to physician </a:t>
            </a:r>
            <a:r>
              <a:rPr lang="en-US" altLang="en-US" sz="1400" dirty="0" smtClean="0"/>
              <a:t>clinics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  2.5</a:t>
            </a:r>
            <a:r>
              <a:rPr lang="en-US" altLang="en-US" sz="1400" dirty="0"/>
              <a:t>% </a:t>
            </a:r>
            <a:r>
              <a:rPr lang="en-US" altLang="en-US" sz="1400" dirty="0" smtClean="0"/>
              <a:t>to Pharmacies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 smtClean="0"/>
              <a:t>   1.1% to Federally Qualified Health Centers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  0.1% to Dental Clinics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71.1% </a:t>
            </a:r>
            <a:r>
              <a:rPr lang="en-US" altLang="en-US" sz="1400" dirty="0"/>
              <a:t>of grant to Hennepin/Ramsey counties</a:t>
            </a:r>
          </a:p>
        </p:txBody>
      </p:sp>
      <p:pic>
        <p:nvPicPr>
          <p:cNvPr id="6" name="Table Placeholder 5" descr="This is a chart that shows the grant distribution by County.&#10;&#10;Anoka has 2.4% Funds and 1.1% FTEs&#10;Hennepin County has 49.4% Funds and 44.8% FTEs&#10;Olmstead has 6.3% Funds and 33.0% FTEs&#10;Ramsey has 21.7% Funds and 11.7% FTEs&#10;St. Louis has 5.1% Funds and 3.2% FTEs&#10;Stearns has 4.2% Funds and 0.8% FTEs&#10;All Others have 10.9% Funds and 6.4% FTEs&#10;"/>
          <p:cNvPicPr>
            <a:picLocks noGrp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2971800"/>
            <a:ext cx="5257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95240" y="623740"/>
            <a:ext cx="67535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2014 MERC Distribution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sz="2200" b="1" dirty="0"/>
              <a:t>Top 20 Grant Recipients</a:t>
            </a:r>
            <a:endParaRPr lang="en-US" altLang="en-US" sz="2200" b="1" dirty="0" smtClean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4388"/>
              </p:ext>
            </p:extLst>
          </p:nvPr>
        </p:nvGraphicFramePr>
        <p:xfrm>
          <a:off x="381000" y="1447800"/>
          <a:ext cx="7924800" cy="5334017"/>
        </p:xfrm>
        <a:graphic>
          <a:graphicData uri="http://schemas.openxmlformats.org/drawingml/2006/table">
            <a:tbl>
              <a:tblPr firstRow="1" firstCol="1" bandRow="1"/>
              <a:tblGrid>
                <a:gridCol w="3197726"/>
                <a:gridCol w="1390316"/>
                <a:gridCol w="1737895"/>
                <a:gridCol w="625642"/>
                <a:gridCol w="973221"/>
              </a:tblGrid>
              <a:tr h="553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Clinical Training Facility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Loca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t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MHCP Provider 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FTEs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Grant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44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HENNEPIN COUNTY MEDICAL CENTER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403.0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$11,123,229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UMMC FAIRVIEW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466.6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$4,811,309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REGIONS 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176.0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$4,394,591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CHILDRENS HEALTH CARE 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$3,155,302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ABBOTT NORTHWESTERN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78.4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$2,208,541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NORTH MEMORIAL HEALTH CARE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ROBBINSDALE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$2,077,248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 HOSPITAL 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450.3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$2,001,856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CLOUD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CLOUD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$1,999,411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CHILDRENS HOSPITALS &amp; CLINICS OF MN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$1,741,437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UNITED HOSPITAL INC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$1,728,344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HEALTHEAST ST JOSEPHS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25.7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$1,114,428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HEALTHEAST ST JOHNS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MAPLEWOOD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$993,652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GILLETTE CHILDRENS SPEC HOSP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$961,707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ESSENTIA HLTH ST MARYS MEDICAL CNTR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DULUTH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28.9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$958,830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PARK NICOLLET METHODIST HOSP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LOUIS PARK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$891,551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PHYSICIAN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434.5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$798,072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MERCY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COON RAPIDS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$666,858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PARK NICOLLET CLINICS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ST LOUIS PARK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PHYSICIAN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$542,276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FAIRVIEW SOUTHDALE 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MINNEAPOLIS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$540,271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MAYO CLINIC HOSPITAL 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ROCHESTER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HOSPITAL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172.8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$486,139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242852"/>
                </a:solidFill>
              </a:rPr>
              <a:t>2014 MERC Distribution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2200" b="1" dirty="0"/>
              <a:t>Grant </a:t>
            </a:r>
            <a:r>
              <a:rPr lang="en-US" sz="2200" b="1" dirty="0" smtClean="0"/>
              <a:t>Ranges</a:t>
            </a:r>
            <a:endParaRPr lang="en-US" altLang="en-US" sz="2200" b="1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08204"/>
              </p:ext>
            </p:extLst>
          </p:nvPr>
        </p:nvGraphicFramePr>
        <p:xfrm>
          <a:off x="914400" y="2743200"/>
          <a:ext cx="6629401" cy="2164080"/>
        </p:xfrm>
        <a:graphic>
          <a:graphicData uri="http://schemas.openxmlformats.org/drawingml/2006/table">
            <a:tbl>
              <a:tblPr firstRow="1" firstCol="1" bandRow="1"/>
              <a:tblGrid>
                <a:gridCol w="3011861"/>
                <a:gridCol w="1382301"/>
                <a:gridCol w="1382301"/>
                <a:gridCol w="852938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Grant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Number of Sites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FTEs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$1,000,000 to $5,000,000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2%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1,767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$500,000 to $999,999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539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$100,000 to $499,999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32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314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$50,000 to $99,999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6%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$20,000 to $49,999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96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290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$10,000 to $19,999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12%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72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$5,000 to $9,999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13%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56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$1,000 to $4,999</a:t>
                      </a:r>
                      <a:endParaRPr lang="en-US" sz="13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US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8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Distinct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369*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3,221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1828799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table below shows the </a:t>
            </a:r>
            <a:r>
              <a:rPr lang="en-US" sz="1200" dirty="0" smtClean="0"/>
              <a:t>number of sites and FTEs within specific grant ranges. Facilities     receiving a grant less than $5,000 qualified </a:t>
            </a:r>
            <a:r>
              <a:rPr lang="en-US" sz="1200" dirty="0"/>
              <a:t>only for cigarette tax funds.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59436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252 additional applicants qualified for a grant under $1,000 and received no funds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4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97205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/>
              <a:t>Mark Schoenbaum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/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sz="2800" dirty="0">
              <a:hlinkClick r:id="rId3"/>
            </a:endParaRP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en-US" sz="2800" dirty="0" smtClean="0">
                <a:hlinkClick r:id="rId3"/>
              </a:rPr>
              <a:t>mark.schoenbaum@state.mn.us</a:t>
            </a:r>
            <a:r>
              <a:rPr lang="en-US" sz="2800" dirty="0" smtClean="0"/>
              <a:t> , 651-201-3859</a:t>
            </a:r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endParaRPr lang="en-US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019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Original MERC Principles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Medical education benefits society at large, not just direct health care stakeholders.</a:t>
            </a:r>
          </a:p>
          <a:p>
            <a:r>
              <a:rPr lang="en-US" altLang="en-US" dirty="0" smtClean="0"/>
              <a:t>The cost of medical education should not be borne by only a few hospitals or medical centers, but fairly allocated across the health care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1995 MERC Task Force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26350" cy="4724400"/>
          </a:xfrm>
        </p:spPr>
        <p:txBody>
          <a:bodyPr/>
          <a:lstStyle/>
          <a:p>
            <a:r>
              <a:rPr lang="en-US" altLang="en-US" sz="2800" dirty="0" smtClean="0"/>
              <a:t>Teaching institutions should be responsive to evolving workforce needs related to specialty, profession and skill mix;</a:t>
            </a:r>
          </a:p>
          <a:p>
            <a:endParaRPr lang="en-US" altLang="en-US" sz="1600" dirty="0" smtClean="0"/>
          </a:p>
          <a:p>
            <a:r>
              <a:rPr lang="en-US" altLang="en-US" sz="2800" dirty="0" smtClean="0"/>
              <a:t>Health workforce should support cost, access and quality goals;</a:t>
            </a:r>
          </a:p>
          <a:p>
            <a:endParaRPr lang="en-US" altLang="en-US" sz="1600" dirty="0" smtClean="0"/>
          </a:p>
          <a:p>
            <a:r>
              <a:rPr lang="en-US" altLang="en-US" sz="2800" dirty="0" smtClean="0"/>
              <a:t>Public policy incentives should be developed to promote training of generalists, resolve </a:t>
            </a:r>
            <a:r>
              <a:rPr lang="en-US" altLang="en-US" sz="2800" dirty="0" err="1" smtClean="0"/>
              <a:t>maldistributions</a:t>
            </a:r>
            <a:r>
              <a:rPr lang="en-US" altLang="en-US" sz="2800" dirty="0" smtClean="0"/>
              <a:t>, and influence gender/diversity mix.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MERC Formula Timeline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467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MERC 1998-2003:	100% Cost per FTE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PMAP 2001-2003:	50% Cost per FTE 					50%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2004-2007:		67% cost per FTE, 33% MA volume</a:t>
            </a:r>
            <a:endParaRPr lang="en-US" altLang="en-US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10% discretionary fund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2007-2013: 		100%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20% bonus for high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2014 - on: </a:t>
            </a:r>
            <a:r>
              <a:rPr lang="en-US" altLang="en-US" sz="2000" dirty="0"/>
              <a:t>		100% MA volume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			</a:t>
            </a:r>
            <a:r>
              <a:rPr lang="en-US" altLang="en-US" sz="2000" dirty="0" smtClean="0"/>
              <a:t>10</a:t>
            </a:r>
            <a:r>
              <a:rPr lang="en-US" altLang="en-US" sz="2000" dirty="0"/>
              <a:t>% </a:t>
            </a:r>
            <a:r>
              <a:rPr lang="en-US" altLang="en-US" sz="2000" dirty="0" smtClean="0"/>
              <a:t>bonus, ends in 2016</a:t>
            </a:r>
          </a:p>
          <a:p>
            <a:pPr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/>
              <a:t>Roug</a:t>
            </a:r>
            <a:r>
              <a:rPr lang="en-US" altLang="en-US" sz="2000" dirty="0" smtClean="0"/>
              <a:t>hly </a:t>
            </a:r>
            <a:r>
              <a:rPr lang="en-US" altLang="en-US" sz="2000" dirty="0"/>
              <a:t>$600M distributed since 1998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228600"/>
            <a:ext cx="7564437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MERC </a:t>
            </a:r>
            <a:r>
              <a:rPr lang="en-US" altLang="en-US" dirty="0" smtClean="0"/>
              <a:t>– </a:t>
            </a:r>
            <a:r>
              <a:rPr lang="en-US" altLang="en-US" sz="2000" dirty="0" smtClean="0"/>
              <a:t>Where the funding comes from each year</a:t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FY2015 </a:t>
            </a:r>
            <a:r>
              <a:rPr lang="en-US" altLang="en-US" sz="2000" dirty="0"/>
              <a:t>Base Budget - </a:t>
            </a:r>
            <a:r>
              <a:rPr lang="en-US" altLang="en-US" sz="2000" dirty="0" smtClean="0"/>
              <a:t>$79.99 </a:t>
            </a:r>
            <a:r>
              <a:rPr lang="en-US" altLang="en-US" sz="2000" dirty="0"/>
              <a:t>million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1600" dirty="0" smtClean="0"/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83107279"/>
              </p:ext>
            </p:extLst>
          </p:nvPr>
        </p:nvGraphicFramePr>
        <p:xfrm>
          <a:off x="1433513" y="1912938"/>
          <a:ext cx="7669212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Chart" r:id="rId4" imgW="5098988" imgH="2933700" progId="MSGraph.Chart.8">
                  <p:embed followColorScheme="full"/>
                </p:oleObj>
              </mc:Choice>
              <mc:Fallback>
                <p:oleObj name="Chart" r:id="rId4" imgW="5098988" imgH="2933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1912938"/>
                        <a:ext cx="7669212" cy="441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MERC Fund – </a:t>
            </a:r>
            <a:r>
              <a:rPr lang="en-US" altLang="en-US" sz="2000" dirty="0" smtClean="0"/>
              <a:t>Where the funding goes each year</a:t>
            </a:r>
            <a:br>
              <a:rPr lang="en-US" altLang="en-US" sz="2000" dirty="0" smtClean="0"/>
            </a:br>
            <a:r>
              <a:rPr lang="en-US" altLang="en-US" sz="1600" dirty="0" smtClean="0"/>
              <a:t>FY2015 Base Budget - $79.9 million</a:t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08481346"/>
              </p:ext>
            </p:extLst>
          </p:nvPr>
        </p:nvGraphicFramePr>
        <p:xfrm>
          <a:off x="1509713" y="1989138"/>
          <a:ext cx="7693025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hart" r:id="rId4" imgW="5098988" imgH="2933700" progId="MSGraph.Chart.8">
                  <p:embed followColorScheme="full"/>
                </p:oleObj>
              </mc:Choice>
              <mc:Fallback>
                <p:oleObj name="Chart" r:id="rId4" imgW="5098988" imgH="2933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989138"/>
                        <a:ext cx="7693025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8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 Funds outside the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program funds from DHS: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2,157,000 </a:t>
            </a:r>
            <a:r>
              <a:rPr lang="en-US" dirty="0" smtClean="0"/>
              <a:t>to </a:t>
            </a:r>
            <a:r>
              <a:rPr lang="en-US" dirty="0"/>
              <a:t>the University of Minnesota Board of Regents for the purposes </a:t>
            </a:r>
            <a:r>
              <a:rPr lang="en-US" dirty="0" smtClean="0"/>
              <a:t>in </a:t>
            </a:r>
            <a:r>
              <a:rPr lang="en-US" dirty="0"/>
              <a:t>sections 137.38 to 137.40;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1,035,360 </a:t>
            </a:r>
            <a:r>
              <a:rPr lang="en-US" dirty="0" smtClean="0"/>
              <a:t>to Hennepin </a:t>
            </a:r>
            <a:r>
              <a:rPr lang="en-US" dirty="0"/>
              <a:t>County Medical Center for clinical medical education;</a:t>
            </a:r>
          </a:p>
          <a:p>
            <a:pPr lvl="1"/>
            <a:r>
              <a:rPr lang="en-US" dirty="0" smtClean="0"/>
              <a:t>$17,400,000 to University </a:t>
            </a:r>
            <a:r>
              <a:rPr lang="en-US" dirty="0"/>
              <a:t>of </a:t>
            </a:r>
            <a:r>
              <a:rPr lang="en-US" dirty="0" smtClean="0"/>
              <a:t>Minnesota </a:t>
            </a:r>
            <a:r>
              <a:rPr lang="en-US" dirty="0"/>
              <a:t>for purposes of medical education;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1,121,640 </a:t>
            </a:r>
            <a:r>
              <a:rPr lang="en-US" dirty="0" smtClean="0"/>
              <a:t>to </a:t>
            </a:r>
            <a:r>
              <a:rPr lang="en-US" dirty="0"/>
              <a:t>clinical </a:t>
            </a:r>
            <a:r>
              <a:rPr lang="en-US" dirty="0" smtClean="0"/>
              <a:t>education </a:t>
            </a:r>
            <a:r>
              <a:rPr lang="en-US" dirty="0"/>
              <a:t>dental innovation grants </a:t>
            </a:r>
            <a:endParaRPr lang="en-US" dirty="0" smtClean="0"/>
          </a:p>
          <a:p>
            <a:pPr lvl="1"/>
            <a:endParaRPr lang="en-US" dirty="0"/>
          </a:p>
          <a:p>
            <a:pPr marL="434974" lvl="1"/>
            <a:r>
              <a:rPr lang="en-US" sz="2400" dirty="0"/>
              <a:t>Health Care Access Fund:</a:t>
            </a:r>
          </a:p>
          <a:p>
            <a:pPr marL="708024" lvl="2"/>
            <a:r>
              <a:rPr lang="en-US" sz="2200" dirty="0"/>
              <a:t>$1,000,000 to family medicine residency programs outside the 7-county metro area focused on training of family medicine physicians to serve </a:t>
            </a:r>
            <a:r>
              <a:rPr lang="en-US" dirty="0" smtClean="0"/>
              <a:t>non-metro communities.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49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/>
          <a:lstStyle/>
          <a:p>
            <a:r>
              <a:rPr lang="en-US" dirty="0" smtClean="0"/>
              <a:t>MERC Formula Funds – 2014 base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7273"/>
            <a:ext cx="8915400" cy="56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 Formula 2014 -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Training site must be a Medicaid provider</a:t>
            </a:r>
          </a:p>
          <a:p>
            <a:r>
              <a:rPr lang="en-US" dirty="0" smtClean="0"/>
              <a:t>Funds divided based on relative Medicaid volume among all applicants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Outlier limiters: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Site must have at least .1 trainee </a:t>
            </a:r>
            <a:r>
              <a:rPr lang="en-US" dirty="0" smtClean="0"/>
              <a:t>FTE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sites </a:t>
            </a:r>
            <a:r>
              <a:rPr lang="en-US" dirty="0"/>
              <a:t>shall receive a grant per FTE trainee that is in excess of the 95th percentile grant per </a:t>
            </a:r>
            <a:r>
              <a:rPr lang="en-US" dirty="0" smtClean="0"/>
              <a:t>FTE across all sites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site can receive more than its reported expenditures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Bonus to largest sites phased 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20% through FY 13, 10% in FY 14 &amp; 15, 0% thereafter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2107</TotalTime>
  <Words>774</Words>
  <Application>Microsoft Office PowerPoint</Application>
  <PresentationFormat>On-screen Show (4:3)</PresentationFormat>
  <Paragraphs>257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Clarity</vt:lpstr>
      <vt:lpstr>Chart</vt:lpstr>
      <vt:lpstr>MERC: medical education &amp; research costs Minnesota’s Clinical training support Program</vt:lpstr>
      <vt:lpstr>Original MERC Principles</vt:lpstr>
      <vt:lpstr>1995 MERC Task Force</vt:lpstr>
      <vt:lpstr>MERC Formula Timeline</vt:lpstr>
      <vt:lpstr> MERC – Where the funding comes from each year  FY2015 Base Budget - $79.99 million </vt:lpstr>
      <vt:lpstr>MERC Fund – Where the funding goes each year FY2015 Base Budget - $79.9 million </vt:lpstr>
      <vt:lpstr>MERC Funds outside the formula</vt:lpstr>
      <vt:lpstr>MERC Formula Funds – 2014 base</vt:lpstr>
      <vt:lpstr>MERC Formula 2014 - present</vt:lpstr>
      <vt:lpstr>MERC Eligibility</vt:lpstr>
      <vt:lpstr>Use of MERC Funds</vt:lpstr>
      <vt:lpstr>2014 MERC Distribution </vt:lpstr>
      <vt:lpstr>PowerPoint Presentation</vt:lpstr>
      <vt:lpstr>2014 MERC Distribution Top 20 Grant Recipients</vt:lpstr>
      <vt:lpstr>2014 MERC Distribution Grant Ranges</vt:lpstr>
      <vt:lpstr>Contact Information</vt:lpstr>
    </vt:vector>
  </TitlesOfParts>
  <Company>Minnesota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Aguilar</dc:creator>
  <cp:lastModifiedBy>Jamie Hyland</cp:lastModifiedBy>
  <cp:revision>63</cp:revision>
  <cp:lastPrinted>2014-08-21T19:57:01Z</cp:lastPrinted>
  <dcterms:created xsi:type="dcterms:W3CDTF">2011-04-19T16:01:10Z</dcterms:created>
  <dcterms:modified xsi:type="dcterms:W3CDTF">2014-08-26T17:21:47Z</dcterms:modified>
</cp:coreProperties>
</file>